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7"/>
  </p:notesMasterIdLst>
  <p:sldIdLst>
    <p:sldId id="256" r:id="rId2"/>
    <p:sldId id="257" r:id="rId3"/>
    <p:sldId id="258" r:id="rId4"/>
    <p:sldId id="260" r:id="rId5"/>
    <p:sldId id="259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Состоящие на ведомственном профилактическом учете  ГБУ СО КК «Анапский КЦСОН»  на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1.01.2021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Всего</a:t>
            </a:r>
            <a:r>
              <a:rPr lang="ru-RU" sz="1800" baseline="0" dirty="0" smtClean="0">
                <a:latin typeface="Times New Roman" pitchFamily="18" charset="0"/>
                <a:cs typeface="Times New Roman" pitchFamily="18" charset="0"/>
              </a:rPr>
              <a:t> 75 семей (ТЖС, СОП)/216 н/с из них многодетных семей 44 (ТЖС,СОП) или 59%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8.0234659025008703E-2"/>
          <c:y val="0.1936309244772261"/>
          <c:w val="0.5871514960025277"/>
          <c:h val="0.7956148503824778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explosion val="29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/>
              <c:spPr/>
              <c:txPr>
                <a:bodyPr/>
                <a:lstStyle/>
                <a:p>
                  <a:pPr>
                    <a:defRPr sz="14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/>
              <c:txPr>
                <a:bodyPr/>
                <a:lstStyle/>
                <a:p>
                  <a:pPr>
                    <a:defRPr sz="14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/>
              <c:txPr>
                <a:bodyPr/>
                <a:lstStyle/>
                <a:p>
                  <a:pPr>
                    <a:defRPr sz="14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pattFill prst="pct75">
                <a:fgClr>
                  <a:prstClr val="black">
                    <a:lumMod val="75000"/>
                    <a:lumOff val="25000"/>
                  </a:prstClr>
                </a:fgClr>
                <a:bgClr>
                  <a:prstClr val="black">
                    <a:lumMod val="65000"/>
                    <a:lumOff val="35000"/>
                  </a:prst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Семей СОП</c:v>
                </c:pt>
                <c:pt idx="1">
                  <c:v>Несовершеннолетних</c:v>
                </c:pt>
                <c:pt idx="2">
                  <c:v>Многодетных </c:v>
                </c:pt>
                <c:pt idx="3">
                  <c:v>Несовершеннолетних в мног.семьях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30</c:v>
                </c:pt>
                <c:pt idx="1">
                  <c:v>81</c:v>
                </c:pt>
                <c:pt idx="2">
                  <c:v>12</c:v>
                </c:pt>
                <c:pt idx="3">
                  <c:v>53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Семей СОП</c:v>
                </c:pt>
                <c:pt idx="1">
                  <c:v>Несовершеннолетних</c:v>
                </c:pt>
                <c:pt idx="2">
                  <c:v>Многодетных </c:v>
                </c:pt>
                <c:pt idx="3">
                  <c:v>Несовершеннолетних в мног.семьях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Семей СОП</c:v>
                </c:pt>
                <c:pt idx="1">
                  <c:v>Несовершеннолетних</c:v>
                </c:pt>
                <c:pt idx="2">
                  <c:v>Многодетных </c:v>
                </c:pt>
                <c:pt idx="3">
                  <c:v>Несовершеннолетних в мног.семьях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dLblPos val="ctr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848008062935692"/>
          <c:y val="0.72982778336282417"/>
          <c:w val="0.32564701459407358"/>
          <c:h val="0.2448860695695058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1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/>
              <a:t> </a:t>
            </a:r>
            <a:r>
              <a:rPr lang="ru-RU" sz="1800" dirty="0"/>
              <a:t>Состоящие на ведомственном профилактическом учете ГБУ СО КК на </a:t>
            </a:r>
            <a:r>
              <a:rPr lang="en-US" sz="1800" dirty="0"/>
              <a:t>3</a:t>
            </a:r>
            <a:r>
              <a:rPr lang="ru-RU" sz="1800" dirty="0"/>
              <a:t>1.1</a:t>
            </a:r>
            <a:r>
              <a:rPr lang="en-US" sz="1800" dirty="0"/>
              <a:t>2</a:t>
            </a:r>
            <a:r>
              <a:rPr lang="ru-RU" sz="1800" dirty="0"/>
              <a:t>.202</a:t>
            </a:r>
            <a:r>
              <a:rPr lang="en-US" sz="1800" dirty="0"/>
              <a:t>1</a:t>
            </a:r>
            <a:r>
              <a:rPr lang="ru-RU" sz="1800" dirty="0"/>
              <a:t> г.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-5.4123499434901697E-2"/>
                  <c:y val="1.90171611704072E-2"/>
                </c:manualLayout>
              </c:layout>
              <c:tx>
                <c:rich>
                  <a:bodyPr/>
                  <a:lstStyle/>
                  <a:p>
                    <a:r>
                      <a:rPr lang="ru-RU" sz="2000" b="1" dirty="0" smtClean="0">
                        <a:latin typeface="Times New Roman" pitchFamily="18" charset="0"/>
                        <a:cs typeface="Times New Roman" pitchFamily="18" charset="0"/>
                      </a:rPr>
                      <a:t>27чел .</a:t>
                    </a:r>
                    <a:endParaRPr lang="ru-RU" sz="2000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7458572184944965E-2"/>
                  <c:y val="-5.5456660052901133E-2"/>
                </c:manualLayout>
              </c:layout>
              <c:tx>
                <c:rich>
                  <a:bodyPr/>
                  <a:lstStyle/>
                  <a:p>
                    <a:r>
                      <a:rPr lang="ru-RU" sz="2000" b="1" dirty="0" smtClean="0">
                        <a:solidFill>
                          <a:schemeClr val="tx1"/>
                        </a:solidFill>
                      </a:rPr>
                      <a:t>54 чел.</a:t>
                    </a:r>
                    <a:endParaRPr lang="ru-RU" sz="1400" b="1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z="2000" b="1" dirty="0" smtClean="0">
                        <a:latin typeface="Times New Roman" pitchFamily="18" charset="0"/>
                        <a:cs typeface="Times New Roman" pitchFamily="18" charset="0"/>
                      </a:rPr>
                      <a:t>7 чел.</a:t>
                    </a:r>
                    <a:endParaRPr lang="ru-RU" sz="2000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sz="2000" b="1" dirty="0" smtClean="0"/>
                      <a:t>31  чел.</a:t>
                    </a:r>
                    <a:endParaRPr lang="ru-RU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pattFill prst="pct75">
                <a:fgClr>
                  <a:prstClr val="black">
                    <a:lumMod val="75000"/>
                    <a:lumOff val="25000"/>
                  </a:prstClr>
                </a:fgClr>
                <a:bgClr>
                  <a:prstClr val="black">
                    <a:lumMod val="65000"/>
                    <a:lumOff val="35000"/>
                  </a:prst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vert="horz"/>
              <a:lstStyle/>
              <a:p>
                <a:pPr>
                  <a:defRPr sz="20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Семей СОП</c:v>
                </c:pt>
                <c:pt idx="1">
                  <c:v>Несовершеннолетних</c:v>
                </c:pt>
                <c:pt idx="2">
                  <c:v>Многодетных </c:v>
                </c:pt>
                <c:pt idx="3">
                  <c:v>Несовершеннолетних в мног.семьях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30</c:v>
                </c:pt>
                <c:pt idx="1">
                  <c:v>54</c:v>
                </c:pt>
                <c:pt idx="2">
                  <c:v>7</c:v>
                </c:pt>
                <c:pt idx="3">
                  <c:v>53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Семей СОП</c:v>
                </c:pt>
                <c:pt idx="1">
                  <c:v>Несовершеннолетних</c:v>
                </c:pt>
                <c:pt idx="2">
                  <c:v>Многодетных </c:v>
                </c:pt>
                <c:pt idx="3">
                  <c:v>Несовершеннолетних в мног.семьях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Семей СОП</c:v>
                </c:pt>
                <c:pt idx="1">
                  <c:v>Несовершеннолетних</c:v>
                </c:pt>
                <c:pt idx="2">
                  <c:v>Многодетных </c:v>
                </c:pt>
                <c:pt idx="3">
                  <c:v>Несовершеннолетних в мног.семьях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2266375123456164"/>
          <c:y val="0.25430040883052352"/>
          <c:w val="0.36763793998757804"/>
          <c:h val="0.38647703009105955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1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Охват семей (несовершеннолетних) в ходе реализации </a:t>
            </a:r>
            <a:r>
              <a:rPr lang="ru-RU" dirty="0" smtClean="0"/>
              <a:t>Программы</a:t>
            </a:r>
            <a:r>
              <a:rPr lang="en-US" baseline="0" dirty="0" smtClean="0"/>
              <a:t> </a:t>
            </a:r>
            <a:r>
              <a:rPr lang="ru-RU" baseline="0" dirty="0" smtClean="0"/>
              <a:t>Подсолнух.</a:t>
            </a:r>
            <a:endParaRPr lang="ru-RU" dirty="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Охват семей (несовершеннолетних) в ходе реализации Программы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Лист1!$A$2:$A$7</c:f>
              <c:strCache>
                <c:ptCount val="6"/>
                <c:pt idx="0">
                  <c:v>Семей</c:v>
                </c:pt>
                <c:pt idx="1">
                  <c:v>Несовершеннолетних</c:v>
                </c:pt>
                <c:pt idx="2">
                  <c:v>ТЖС семей</c:v>
                </c:pt>
                <c:pt idx="3">
                  <c:v>Несовершеннолетних в ТЖС </c:v>
                </c:pt>
                <c:pt idx="4">
                  <c:v>СОП семей</c:v>
                </c:pt>
                <c:pt idx="5">
                  <c:v>Несовершеннолетних в СОП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72</c:v>
                </c:pt>
                <c:pt idx="1">
                  <c:v>259</c:v>
                </c:pt>
                <c:pt idx="2">
                  <c:v>57</c:v>
                </c:pt>
                <c:pt idx="3">
                  <c:v>197</c:v>
                </c:pt>
                <c:pt idx="4">
                  <c:v>15</c:v>
                </c:pt>
                <c:pt idx="5">
                  <c:v>62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0.10488599092854417"/>
                  <c:y val="8.286028414402466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9.9834770774261797E-2"/>
                  <c:y val="4.6033491191124813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4.1546863150471201E-2"/>
                  <c:y val="0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Лист1!$A$2:$A$7</c:f>
              <c:strCache>
                <c:ptCount val="6"/>
                <c:pt idx="0">
                  <c:v>Семей (ТЖС,СОП) </c:v>
                </c:pt>
                <c:pt idx="1">
                  <c:v>Несовершеннолетних</c:v>
                </c:pt>
                <c:pt idx="2">
                  <c:v>Семей ТЖС</c:v>
                </c:pt>
                <c:pt idx="3">
                  <c:v>Несовершеннолетних ТЖС</c:v>
                </c:pt>
                <c:pt idx="4">
                  <c:v>Семей СОП</c:v>
                </c:pt>
                <c:pt idx="5">
                  <c:v>Несовершеннолетних СОП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72</c:v>
                </c:pt>
                <c:pt idx="1">
                  <c:v>259</c:v>
                </c:pt>
                <c:pt idx="2">
                  <c:v>37</c:v>
                </c:pt>
                <c:pt idx="3">
                  <c:v>127</c:v>
                </c:pt>
                <c:pt idx="4">
                  <c:v>7</c:v>
                </c:pt>
                <c:pt idx="5">
                  <c:v>28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roundedCorners val="1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413193405860886"/>
          <c:y val="6.8197853638152978E-2"/>
          <c:w val="0.46239745916170755"/>
          <c:h val="0.80747018987939967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3"/>
            <c:bubble3D val="0"/>
            <c:spPr>
              <a:solidFill>
                <a:schemeClr val="accent3"/>
              </a:solidFill>
            </c:spPr>
          </c:dPt>
          <c:dLbls>
            <c:dLbl>
              <c:idx val="0"/>
              <c:layout>
                <c:manualLayout>
                  <c:x val="-0.43936298151107617"/>
                  <c:y val="1.7151544093667013E-2"/>
                </c:manualLayout>
              </c:layout>
              <c:tx>
                <c:rich>
                  <a:bodyPr/>
                  <a:lstStyle/>
                  <a:p>
                    <a:endParaRPr lang="ru-RU" sz="1600" dirty="0" smtClean="0"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r>
                      <a:rPr lang="ru-RU" sz="1600" dirty="0" smtClean="0">
                        <a:latin typeface="Times New Roman" pitchFamily="18" charset="0"/>
                        <a:cs typeface="Times New Roman" pitchFamily="18" charset="0"/>
                      </a:rPr>
                      <a:t> Оказано </a:t>
                    </a:r>
                    <a:r>
                      <a:rPr lang="ru-RU" sz="1600" dirty="0">
                        <a:latin typeface="Times New Roman" pitchFamily="18" charset="0"/>
                        <a:cs typeface="Times New Roman" pitchFamily="18" charset="0"/>
                      </a:rPr>
                      <a:t>содействие в </a:t>
                    </a:r>
                    <a:r>
                      <a:rPr lang="ru-RU" sz="1600" dirty="0" smtClean="0">
                        <a:latin typeface="Times New Roman" pitchFamily="18" charset="0"/>
                        <a:cs typeface="Times New Roman" pitchFamily="18" charset="0"/>
                      </a:rPr>
                      <a:t>трудоустройстве</a:t>
                    </a:r>
                    <a:r>
                      <a:rPr lang="ru-RU" sz="1600" dirty="0">
                        <a:latin typeface="Times New Roman" pitchFamily="18" charset="0"/>
                        <a:cs typeface="Times New Roman" pitchFamily="18" charset="0"/>
                      </a:rPr>
                      <a:t>; </a:t>
                    </a:r>
                    <a:r>
                      <a:rPr lang="ru-RU" sz="1600" dirty="0" smtClean="0">
                        <a:latin typeface="Times New Roman" pitchFamily="18" charset="0"/>
                        <a:cs typeface="Times New Roman" pitchFamily="18" charset="0"/>
                      </a:rPr>
                      <a:t>7</a:t>
                    </a:r>
                    <a:r>
                      <a:rPr lang="ru-RU" sz="1600" baseline="0" dirty="0" smtClean="0">
                        <a:latin typeface="Times New Roman" pitchFamily="18" charset="0"/>
                        <a:cs typeface="Times New Roman" pitchFamily="18" charset="0"/>
                      </a:rPr>
                      <a:t> чел; </a:t>
                    </a:r>
                    <a:r>
                      <a:rPr lang="ru-RU" sz="1600" dirty="0" smtClean="0">
                        <a:latin typeface="Times New Roman" pitchFamily="18" charset="0"/>
                        <a:cs typeface="Times New Roman" pitchFamily="18" charset="0"/>
                      </a:rPr>
                      <a:t>2</a:t>
                    </a:r>
                    <a:r>
                      <a:rPr lang="ru-RU" sz="1600" dirty="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1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6.7286520709154266E-2"/>
                  <c:y val="-0.18570119607637675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 smtClean="0">
                        <a:latin typeface="Times New Roman" pitchFamily="18" charset="0"/>
                        <a:cs typeface="Times New Roman" pitchFamily="18" charset="0"/>
                      </a:rPr>
                      <a:t>Оказано помощь </a:t>
                    </a:r>
                    <a:r>
                      <a:rPr lang="ru-RU" sz="1600" dirty="0">
                        <a:latin typeface="Times New Roman" pitchFamily="18" charset="0"/>
                        <a:cs typeface="Times New Roman" pitchFamily="18" charset="0"/>
                      </a:rPr>
                      <a:t>по акции </a:t>
                    </a:r>
                    <a:r>
                      <a:rPr lang="ru-RU" sz="1600" dirty="0" smtClean="0">
                        <a:latin typeface="Times New Roman" pitchFamily="18" charset="0"/>
                        <a:cs typeface="Times New Roman" pitchFamily="18" charset="0"/>
                      </a:rPr>
                      <a:t>вторые </a:t>
                    </a:r>
                    <a:r>
                      <a:rPr lang="ru-RU" sz="1600" dirty="0">
                        <a:latin typeface="Times New Roman" pitchFamily="18" charset="0"/>
                        <a:cs typeface="Times New Roman" pitchFamily="18" charset="0"/>
                      </a:rPr>
                      <a:t>руки
</a:t>
                    </a:r>
                    <a:r>
                      <a:rPr lang="ru-RU" sz="1600" dirty="0" smtClean="0">
                        <a:latin typeface="Times New Roman" pitchFamily="18" charset="0"/>
                        <a:cs typeface="Times New Roman" pitchFamily="18" charset="0"/>
                      </a:rPr>
                      <a:t>131чел; 37</a:t>
                    </a:r>
                    <a:r>
                      <a:rPr lang="ru-RU" sz="1600" dirty="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1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9.8499501954673607E-2"/>
                  <c:y val="-0.22176263115631314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>
                        <a:latin typeface="Times New Roman" pitchFamily="18" charset="0"/>
                        <a:cs typeface="Times New Roman" pitchFamily="18" charset="0"/>
                      </a:rPr>
                      <a:t>Оказана </a:t>
                    </a:r>
                    <a:r>
                      <a:rPr lang="ru-RU" sz="1600" dirty="0" smtClean="0">
                        <a:latin typeface="Times New Roman" pitchFamily="18" charset="0"/>
                        <a:cs typeface="Times New Roman" pitchFamily="18" charset="0"/>
                      </a:rPr>
                      <a:t>помощь в </a:t>
                    </a:r>
                    <a:r>
                      <a:rPr lang="ru-RU" sz="1600" dirty="0">
                        <a:latin typeface="Times New Roman" pitchFamily="18" charset="0"/>
                        <a:cs typeface="Times New Roman" pitchFamily="18" charset="0"/>
                      </a:rPr>
                      <a:t>приобретение дров содействие в </a:t>
                    </a:r>
                    <a:r>
                      <a:rPr lang="ru-RU" sz="1600" dirty="0" smtClean="0">
                        <a:latin typeface="Times New Roman" pitchFamily="18" charset="0"/>
                        <a:cs typeface="Times New Roman" pitchFamily="18" charset="0"/>
                      </a:rPr>
                      <a:t>трудоустройстве 4 чел;.</a:t>
                    </a:r>
                    <a:r>
                      <a:rPr lang="ru-RU" sz="1600" dirty="0">
                        <a:latin typeface="Times New Roman" pitchFamily="18" charset="0"/>
                        <a:cs typeface="Times New Roman" pitchFamily="18" charset="0"/>
                      </a:rPr>
                      <a:t>
1%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1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14661369336805277"/>
                  <c:y val="-7.660552036481456E-3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 smtClean="0"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r>
                      <a:rPr lang="ru-RU" sz="1600" dirty="0">
                        <a:latin typeface="Times New Roman" pitchFamily="18" charset="0"/>
                        <a:cs typeface="Times New Roman" pitchFamily="18" charset="0"/>
                      </a:rPr>
                      <a:t>В натуральном </a:t>
                    </a:r>
                    <a:r>
                      <a:rPr lang="ru-RU" sz="1600" dirty="0" smtClean="0">
                        <a:latin typeface="Times New Roman" pitchFamily="18" charset="0"/>
                        <a:cs typeface="Times New Roman" pitchFamily="18" charset="0"/>
                      </a:rPr>
                      <a:t>выраженные</a:t>
                    </a:r>
                    <a:r>
                      <a:rPr lang="ru-RU" sz="1600" baseline="0" dirty="0" smtClean="0">
                        <a:latin typeface="Times New Roman" pitchFamily="18" charset="0"/>
                        <a:cs typeface="Times New Roman" pitchFamily="18" charset="0"/>
                      </a:rPr>
                      <a:t>  </a:t>
                    </a:r>
                    <a:r>
                      <a:rPr lang="ru-RU" sz="1600" dirty="0" smtClean="0">
                        <a:latin typeface="Times New Roman" pitchFamily="18" charset="0"/>
                        <a:cs typeface="Times New Roman" pitchFamily="18" charset="0"/>
                      </a:rPr>
                      <a:t>(продукты </a:t>
                    </a:r>
                    <a:r>
                      <a:rPr lang="ru-RU" sz="1600" dirty="0">
                        <a:latin typeface="Times New Roman" pitchFamily="18" charset="0"/>
                        <a:cs typeface="Times New Roman" pitchFamily="18" charset="0"/>
                      </a:rPr>
                      <a:t>питания, </a:t>
                    </a:r>
                    <a:r>
                      <a:rPr lang="ru-RU" sz="1600" dirty="0" err="1" smtClean="0">
                        <a:latin typeface="Times New Roman" pitchFamily="18" charset="0"/>
                        <a:cs typeface="Times New Roman" pitchFamily="18" charset="0"/>
                      </a:rPr>
                      <a:t>пром</a:t>
                    </a:r>
                    <a:r>
                      <a:rPr lang="ru-RU" sz="1600" dirty="0" smtClean="0">
                        <a:latin typeface="Times New Roman" pitchFamily="18" charset="0"/>
                        <a:cs typeface="Times New Roman" pitchFamily="18" charset="0"/>
                      </a:rPr>
                      <a:t>.. товары </a:t>
                    </a:r>
                    <a:r>
                      <a:rPr lang="ru-RU" sz="1600" dirty="0">
                        <a:latin typeface="Times New Roman" pitchFamily="18" charset="0"/>
                        <a:cs typeface="Times New Roman" pitchFamily="18" charset="0"/>
                      </a:rPr>
                      <a:t>и иные  товары; </a:t>
                    </a:r>
                    <a:r>
                      <a:rPr lang="ru-RU" sz="1600" dirty="0" smtClean="0">
                        <a:latin typeface="Times New Roman" pitchFamily="18" charset="0"/>
                        <a:cs typeface="Times New Roman" pitchFamily="18" charset="0"/>
                      </a:rPr>
                      <a:t>214 чел; </a:t>
                    </a:r>
                    <a:r>
                      <a:rPr lang="ru-RU" sz="1600" dirty="0">
                        <a:latin typeface="Times New Roman" pitchFamily="18" charset="0"/>
                        <a:cs typeface="Times New Roman" pitchFamily="18" charset="0"/>
                      </a:rPr>
                      <a:t>60%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1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1"/>
            <c:showVal val="1"/>
            <c:showCatName val="1"/>
            <c:showSerName val="1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оказано содействие в трудоустройситве</c:v>
                </c:pt>
                <c:pt idx="1">
                  <c:v>Оказанопомощь по акции вторые руки</c:v>
                </c:pt>
                <c:pt idx="2">
                  <c:v>Оказана помощьв приобретение дров содействие в трудоустройситве</c:v>
                </c:pt>
                <c:pt idx="3">
                  <c:v>В натуральном вырожении(продукты питания, промтовыры и иные  товары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</c:v>
                </c:pt>
                <c:pt idx="1">
                  <c:v>131</c:v>
                </c:pt>
                <c:pt idx="2">
                  <c:v>2</c:v>
                </c:pt>
                <c:pt idx="3">
                  <c:v>214</c:v>
                </c:pt>
              </c:numCache>
            </c:numRef>
          </c:val>
        </c:ser>
        <c:dLbls>
          <c:showLegendKey val="1"/>
          <c:showVal val="1"/>
          <c:showCatName val="1"/>
          <c:showSerName val="1"/>
          <c:showPercent val="1"/>
          <c:showBubbleSize val="1"/>
          <c:showLeaderLines val="1"/>
        </c:dLbls>
        <c:firstSliceAng val="0"/>
      </c:pieChart>
    </c:plotArea>
    <c:plotVisOnly val="1"/>
    <c:dispBlanksAs val="zero"/>
    <c:showDLblsOverMax val="1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0.58984</cdr:x>
      <cdr:y>0.0756</cdr:y>
    </cdr:from>
    <cdr:to>
      <cdr:x>0.71065</cdr:x>
      <cdr:y>0.2356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464496" y="43204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82351F-4A15-4646-8015-6EC31CF36970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A7F7CC-FB58-42E6-B57C-DED75E4B03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2263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7F7CC-FB58-42E6-B57C-DED75E4B03C3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443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4238994904"/>
              </p:ext>
            </p:extLst>
          </p:nvPr>
        </p:nvGraphicFramePr>
        <p:xfrm>
          <a:off x="539552" y="404664"/>
          <a:ext cx="8001056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877852462"/>
              </p:ext>
            </p:extLst>
          </p:nvPr>
        </p:nvGraphicFramePr>
        <p:xfrm>
          <a:off x="611560" y="404664"/>
          <a:ext cx="7857040" cy="5931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995519356"/>
              </p:ext>
            </p:extLst>
          </p:nvPr>
        </p:nvGraphicFramePr>
        <p:xfrm>
          <a:off x="323528" y="404664"/>
          <a:ext cx="8157592" cy="61821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5" y="404664"/>
            <a:ext cx="7838256" cy="5832648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Результаты реализации Программы за 2021 г. </a:t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ходе реализации программы из охваченных 72 семей (ТЖС , СОП)  снято с профилактического учета  по улучшению ситуации в семье и положительной динамики 44 семьи/ 155 несовершеннолетних или 61 %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00423214"/>
              </p:ext>
            </p:extLst>
          </p:nvPr>
        </p:nvGraphicFramePr>
        <p:xfrm>
          <a:off x="323528" y="1628800"/>
          <a:ext cx="8208912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268760"/>
            <a:ext cx="7709908" cy="460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136903" cy="1008112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Улучшение качества  жизни в ходе реализации программы  малообеспеченных, в том числе многодетных семей находящихся в ТЖС, СОП за 2021 г. 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62578721"/>
              </p:ext>
            </p:extLst>
          </p:nvPr>
        </p:nvGraphicFramePr>
        <p:xfrm>
          <a:off x="251520" y="1412776"/>
          <a:ext cx="8424936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280</TotalTime>
  <Words>169</Words>
  <Application>Microsoft Office PowerPoint</Application>
  <PresentationFormat>Экран (4:3)</PresentationFormat>
  <Paragraphs>22</Paragraphs>
  <Slides>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Calibri</vt:lpstr>
      <vt:lpstr>Georgia</vt:lpstr>
      <vt:lpstr>Times New Roman</vt:lpstr>
      <vt:lpstr>Trebuchet MS</vt:lpstr>
      <vt:lpstr>Воздушный поток</vt:lpstr>
      <vt:lpstr>Презентация PowerPoint</vt:lpstr>
      <vt:lpstr>Презентация PowerPoint</vt:lpstr>
      <vt:lpstr>Презентация PowerPoint</vt:lpstr>
      <vt:lpstr>Результаты реализации Программы за 2021 г.  В ходе реализации программы из охваченных 72 семей (ТЖС , СОП)  снято с профилактического учета  по улучшению ситуации в семье и положительной динамики 44 семьи/ 155 несовершеннолетних или 61 %</vt:lpstr>
      <vt:lpstr>Улучшение качества  жизни в ходе реализации программы  малообеспеченных, в том числе многодетных семей находящихся в ТЖС, СОП за 2021 г.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ОПСД029</cp:lastModifiedBy>
  <cp:revision>29</cp:revision>
  <dcterms:created xsi:type="dcterms:W3CDTF">2022-05-13T02:00:25Z</dcterms:created>
  <dcterms:modified xsi:type="dcterms:W3CDTF">2022-05-13T11:15:38Z</dcterms:modified>
</cp:coreProperties>
</file>